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55" r:id="rId2"/>
    <p:sldId id="356" r:id="rId3"/>
    <p:sldId id="259" r:id="rId4"/>
    <p:sldId id="266" r:id="rId5"/>
    <p:sldId id="272" r:id="rId6"/>
    <p:sldId id="276" r:id="rId7"/>
    <p:sldId id="296" r:id="rId8"/>
    <p:sldId id="301" r:id="rId9"/>
    <p:sldId id="308" r:id="rId10"/>
    <p:sldId id="315" r:id="rId11"/>
    <p:sldId id="323" r:id="rId12"/>
    <p:sldId id="335" r:id="rId13"/>
    <p:sldId id="345" r:id="rId1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63" autoAdjust="0"/>
  </p:normalViewPr>
  <p:slideViewPr>
    <p:cSldViewPr>
      <p:cViewPr>
        <p:scale>
          <a:sx n="65" d="100"/>
          <a:sy n="65" d="100"/>
        </p:scale>
        <p:origin x="-1134" y="62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87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D140E-45F7-483F-A686-B27EFF955244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11EE6-75CF-4B40-98AE-E2897065A6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8615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11EE6-75CF-4B40-98AE-E2897065A69D}" type="slidenum">
              <a:rPr lang="en-ZW" smtClean="0"/>
              <a:t>5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36672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08683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5535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979923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76256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9487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0524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3637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9097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9092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83916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07798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1760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00986-9288-404F-9F99-C26C865729DC}" type="datetimeFigureOut">
              <a:rPr lang="en-ZW" smtClean="0"/>
              <a:t>8/12/2012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3F2C3-0402-45C5-B36C-F765B66CBB8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81191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73917"/>
            <a:ext cx="6477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/>
              <a:t>Chapter 1</a:t>
            </a:r>
            <a:endParaRPr lang="en-ZW" sz="6000" dirty="0"/>
          </a:p>
          <a:p>
            <a:r>
              <a:rPr lang="en-US" sz="6000" b="1" dirty="0"/>
              <a:t> </a:t>
            </a:r>
            <a:endParaRPr lang="en-ZW" sz="6000" dirty="0"/>
          </a:p>
          <a:p>
            <a:pPr algn="ctr"/>
            <a:r>
              <a:rPr lang="en-US" sz="6000" b="1" dirty="0"/>
              <a:t>Section 1:</a:t>
            </a:r>
            <a:r>
              <a:rPr lang="en-US" sz="6000" dirty="0"/>
              <a:t> Real Numbers and Number Operations</a:t>
            </a:r>
            <a:endParaRPr lang="en-ZW" sz="6000" dirty="0"/>
          </a:p>
        </p:txBody>
      </p:sp>
    </p:spTree>
    <p:extLst>
      <p:ext uri="{BB962C8B-B14F-4D97-AF65-F5344CB8AC3E}">
        <p14:creationId xmlns:p14="http://schemas.microsoft.com/office/powerpoint/2010/main" val="36606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05416"/>
          </a:xfrm>
        </p:spPr>
        <p:txBody>
          <a:bodyPr>
            <a:normAutofit/>
          </a:bodyPr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Examples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1066799"/>
          </a:xfrm>
        </p:spPr>
        <p:txBody>
          <a:bodyPr>
            <a:normAutofit lnSpcReduction="10000"/>
          </a:bodyPr>
          <a:lstStyle/>
          <a:p>
            <a:r>
              <a:rPr lang="en-US" b="0" i="0" u="none" strike="noStrike" baseline="0" dirty="0" smtClean="0">
                <a:latin typeface="Comic Sans MS"/>
              </a:rPr>
              <a:t>1.  The difference of 7 and -10 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4876800"/>
            <a:ext cx="6175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0" i="0" u="none" strike="noStrike" baseline="0" dirty="0" smtClean="0">
                <a:latin typeface="Comic Sans MS"/>
              </a:rPr>
              <a:t>2.  The quotient of -24 and    is</a:t>
            </a:r>
            <a:endParaRPr lang="en-ZW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126883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7-(-10)</a:t>
            </a:r>
            <a:endParaRPr lang="en-ZW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3146772"/>
            <a:ext cx="1762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=7+(-(-10))</a:t>
            </a:r>
            <a:endParaRPr lang="en-ZW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3677055"/>
            <a:ext cx="1316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=7+(10)</a:t>
            </a:r>
            <a:endParaRPr lang="en-ZW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19400" y="3709977"/>
            <a:ext cx="729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=17</a:t>
            </a:r>
            <a:endParaRPr lang="en-ZW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5294857"/>
              </p:ext>
            </p:extLst>
          </p:nvPr>
        </p:nvGraphicFramePr>
        <p:xfrm>
          <a:off x="5791200" y="4758939"/>
          <a:ext cx="3048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3" imgW="152334" imgH="393529" progId="Equation.3">
                  <p:embed/>
                </p:oleObj>
              </mc:Choice>
              <mc:Fallback>
                <p:oleObj name="Equation" r:id="rId3" imgW="152334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4758939"/>
                        <a:ext cx="304800" cy="781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04423" y="5520569"/>
                <a:ext cx="772970" cy="1084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ZW" sz="2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𝟐𝟒</m:t>
                          </m:r>
                        </m:num>
                        <m:den>
                          <m:f>
                            <m:fPr>
                              <m:ctrlPr>
                                <a:rPr lang="en-ZW" sz="2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ZW" sz="24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423" y="5520569"/>
                <a:ext cx="772970" cy="10841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354741" y="5545946"/>
                <a:ext cx="1531459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ZW" sz="2800" b="1" dirty="0" smtClean="0">
                    <a:solidFill>
                      <a:srgbClr val="C00000"/>
                    </a:solidFill>
                  </a:rPr>
                  <a:t>= -24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ZW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2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endParaRPr lang="en-ZW" sz="28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4741" y="5545946"/>
                <a:ext cx="1531459" cy="712631"/>
              </a:xfrm>
              <a:prstGeom prst="rect">
                <a:avLst/>
              </a:prstGeom>
              <a:blipFill rotWithShape="1">
                <a:blip r:embed="rId6"/>
                <a:stretch>
                  <a:fillRect l="-7937" b="-11111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117992" y="5656713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W" sz="2800" b="1" dirty="0" smtClean="0">
                <a:solidFill>
                  <a:srgbClr val="C00000"/>
                </a:solidFill>
              </a:rPr>
              <a:t>= -</a:t>
            </a:r>
            <a:r>
              <a:rPr lang="en-US" sz="2800" b="1" dirty="0" smtClean="0">
                <a:solidFill>
                  <a:srgbClr val="C00000"/>
                </a:solidFill>
              </a:rPr>
              <a:t>72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325696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u="none" strike="noStrike" baseline="0" dirty="0" smtClean="0">
                <a:latin typeface="Comic Sans MS"/>
              </a:rPr>
              <a:t>Using Unit Analysis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2133601"/>
            <a:ext cx="6858000" cy="1600199"/>
          </a:xfrm>
        </p:spPr>
        <p:txBody>
          <a:bodyPr/>
          <a:lstStyle/>
          <a:p>
            <a:pPr marL="0" indent="0">
              <a:buNone/>
            </a:pPr>
            <a:r>
              <a:rPr lang="en-US" b="0" i="0" u="none" strike="noStrike" baseline="0" dirty="0" smtClean="0">
                <a:latin typeface="Comic Sans MS"/>
              </a:rPr>
              <a:t>Perform the given operation.  Give the answer with the appropriate unit of measure</a:t>
            </a:r>
            <a:endParaRPr lang="en-ZW" dirty="0"/>
          </a:p>
        </p:txBody>
      </p:sp>
      <p:sp>
        <p:nvSpPr>
          <p:cNvPr id="4" name="Rectangle 3"/>
          <p:cNvSpPr/>
          <p:nvPr/>
        </p:nvSpPr>
        <p:spPr>
          <a:xfrm>
            <a:off x="152400" y="4202668"/>
            <a:ext cx="47035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0" i="0" u="none" strike="noStrike" baseline="0" dirty="0" smtClean="0">
                <a:latin typeface="Comic Sans MS"/>
              </a:rPr>
              <a:t>1.   345 miles – 187 miles = </a:t>
            </a:r>
            <a:endParaRPr lang="en-ZW" sz="2800" dirty="0"/>
          </a:p>
        </p:txBody>
      </p:sp>
      <p:sp>
        <p:nvSpPr>
          <p:cNvPr id="5" name="Rectangle 4"/>
          <p:cNvSpPr/>
          <p:nvPr/>
        </p:nvSpPr>
        <p:spPr>
          <a:xfrm>
            <a:off x="4753897" y="4264223"/>
            <a:ext cx="17443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0" u="none" strike="noStrike" baseline="0" dirty="0" smtClean="0">
                <a:solidFill>
                  <a:srgbClr val="C00000"/>
                </a:solidFill>
                <a:latin typeface="Comic Sans MS"/>
              </a:rPr>
              <a:t>158 miles </a:t>
            </a:r>
            <a:endParaRPr lang="en-ZW" sz="2400" b="1" dirty="0">
              <a:solidFill>
                <a:srgbClr val="C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2401" y="5257803"/>
            <a:ext cx="3276599" cy="846624"/>
            <a:chOff x="152401" y="5753489"/>
            <a:chExt cx="2612926" cy="504825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152401" y="5868263"/>
              <a:ext cx="1762206" cy="275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Times New Roman" pitchFamily="18" charset="0"/>
                </a:rPr>
                <a:t>2.  (1.5 hours)</a:t>
              </a: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9450483"/>
                </p:ext>
              </p:extLst>
            </p:nvPr>
          </p:nvGraphicFramePr>
          <p:xfrm>
            <a:off x="1784252" y="5753489"/>
            <a:ext cx="981075" cy="504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1" name="Equation" r:id="rId3" imgW="977900" imgH="508000" progId="Equation.3">
                    <p:embed/>
                  </p:oleObj>
                </mc:Choice>
                <mc:Fallback>
                  <p:oleObj name="Equation" r:id="rId3" imgW="977900" imgH="5080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4252" y="5753489"/>
                          <a:ext cx="981075" cy="5048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504825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ZW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Z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447800" y="5497068"/>
            <a:ext cx="1600200" cy="598932"/>
            <a:chOff x="1447800" y="5497068"/>
            <a:chExt cx="1600200" cy="598932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504166" y="5681116"/>
              <a:ext cx="543834" cy="4148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447800" y="5497068"/>
              <a:ext cx="543834" cy="4148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3501074" y="5450286"/>
            <a:ext cx="1556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0" u="none" strike="noStrike" baseline="0" dirty="0" smtClean="0">
                <a:solidFill>
                  <a:srgbClr val="C00000"/>
                </a:solidFill>
                <a:latin typeface="Comic Sans MS"/>
              </a:rPr>
              <a:t>75 miles </a:t>
            </a:r>
            <a:endParaRPr lang="en-ZW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5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Operations with real Numbers in Real Life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25145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0" i="0" u="none" strike="noStrike" baseline="0" dirty="0" smtClean="0">
                <a:latin typeface="Comic Sans MS"/>
              </a:rPr>
              <a:t>You are exchanging $400 for Mexican pesos.  The exchange rate is 12.3 pesos per dollar, and the bank charges a 1% fee to make the exchange.</a:t>
            </a:r>
            <a:endParaRPr lang="en-ZW" dirty="0"/>
          </a:p>
        </p:txBody>
      </p:sp>
      <p:sp>
        <p:nvSpPr>
          <p:cNvPr id="4" name="Rectangle 3"/>
          <p:cNvSpPr/>
          <p:nvPr/>
        </p:nvSpPr>
        <p:spPr>
          <a:xfrm>
            <a:off x="228600" y="4724400"/>
            <a:ext cx="5943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i="0" u="none" strike="noStrike" baseline="0" dirty="0" smtClean="0">
                <a:latin typeface="Comic Sans MS"/>
              </a:rPr>
              <a:t>How much money should you take to the bank if you do not want to use part of the $400 to pay the exchange fee?</a:t>
            </a:r>
            <a:endParaRPr lang="en-ZW" sz="24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905000" y="3467100"/>
            <a:ext cx="3657600" cy="381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3886200"/>
            <a:ext cx="16002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9600" y="6172200"/>
            <a:ext cx="1944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i="0" u="none" strike="noStrike" baseline="0" dirty="0" smtClean="0">
                <a:latin typeface="Comic Sans MS"/>
              </a:rPr>
              <a:t>1% of $400 </a:t>
            </a:r>
            <a:endParaRPr lang="en-ZW" sz="2400" dirty="0"/>
          </a:p>
        </p:txBody>
      </p:sp>
      <p:sp>
        <p:nvSpPr>
          <p:cNvPr id="11" name="Rectangle 10"/>
          <p:cNvSpPr/>
          <p:nvPr/>
        </p:nvSpPr>
        <p:spPr>
          <a:xfrm>
            <a:off x="2704925" y="6194011"/>
            <a:ext cx="2145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i="0" u="none" strike="noStrike" baseline="0" dirty="0" smtClean="0">
                <a:latin typeface="Comic Sans MS"/>
              </a:rPr>
              <a:t>=0.01 * $400 </a:t>
            </a:r>
            <a:endParaRPr lang="en-ZW" sz="2400" dirty="0"/>
          </a:p>
        </p:txBody>
      </p:sp>
      <p:sp>
        <p:nvSpPr>
          <p:cNvPr id="12" name="Arc 11"/>
          <p:cNvSpPr/>
          <p:nvPr/>
        </p:nvSpPr>
        <p:spPr>
          <a:xfrm>
            <a:off x="914400" y="5924728"/>
            <a:ext cx="2286000" cy="478303"/>
          </a:xfrm>
          <a:prstGeom prst="arc">
            <a:avLst>
              <a:gd name="adj1" fmla="val 10611632"/>
              <a:gd name="adj2" fmla="val 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3" name="Arc 12"/>
          <p:cNvSpPr/>
          <p:nvPr/>
        </p:nvSpPr>
        <p:spPr>
          <a:xfrm rot="10800000">
            <a:off x="1295400" y="6194011"/>
            <a:ext cx="2482094" cy="816388"/>
          </a:xfrm>
          <a:prstGeom prst="arc">
            <a:avLst>
              <a:gd name="adj1" fmla="val 10560239"/>
              <a:gd name="adj2" fmla="val 0"/>
            </a:avLst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W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9028" y="6200439"/>
            <a:ext cx="925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i="0" u="none" strike="noStrike" baseline="0" dirty="0" smtClean="0">
                <a:latin typeface="Comic Sans MS"/>
              </a:rPr>
              <a:t>= $4 </a:t>
            </a:r>
            <a:endParaRPr lang="en-ZW" sz="2400" dirty="0"/>
          </a:p>
        </p:txBody>
      </p:sp>
    </p:spTree>
    <p:extLst>
      <p:ext uri="{BB962C8B-B14F-4D97-AF65-F5344CB8AC3E}">
        <p14:creationId xmlns:p14="http://schemas.microsoft.com/office/powerpoint/2010/main" val="53874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 animBg="1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0" i="0" u="none" strike="noStrike" baseline="0" dirty="0" smtClean="0">
                <a:latin typeface="Comic Sans MS"/>
              </a:rPr>
              <a:t>How much will you receive in pesos?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9600" y="1676400"/>
                <a:ext cx="3657027" cy="922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W" sz="2400" i="1" dirty="0" smtClean="0">
                          <a:latin typeface="Cambria Math"/>
                        </a:rPr>
                        <m:t>400</m:t>
                      </m:r>
                      <m:r>
                        <a:rPr lang="en-US" sz="2400" b="0" i="1" dirty="0" smtClean="0">
                          <a:latin typeface="Cambria Math"/>
                        </a:rPr>
                        <m:t> </m:t>
                      </m:r>
                      <m:r>
                        <a:rPr lang="en-US" sz="2400" b="0" i="1" dirty="0" smtClean="0">
                          <a:latin typeface="Cambria Math"/>
                        </a:rPr>
                        <m:t>𝑑𝑜𝑙𝑙𝑎𝑟𝑠</m:t>
                      </m:r>
                      <m:d>
                        <m:dPr>
                          <m:ctrlPr>
                            <a:rPr lang="en-ZW" sz="24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ZW" sz="24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12.3 </m:t>
                              </m:r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𝑝𝑒𝑠𝑜𝑠</m:t>
                              </m:r>
                            </m:num>
                            <m:den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1 </m:t>
                              </m:r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𝑑𝑜𝑙𝑙𝑎𝑟𝑠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ZW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676400"/>
                <a:ext cx="3657027" cy="9221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1447800" y="1930046"/>
            <a:ext cx="2067834" cy="665414"/>
            <a:chOff x="1447800" y="1930046"/>
            <a:chExt cx="2067834" cy="66541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447800" y="1930046"/>
              <a:ext cx="543834" cy="4148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971800" y="2180576"/>
              <a:ext cx="543834" cy="4148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58263" y="2598576"/>
                <a:ext cx="241418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=4920 </m:t>
                      </m:r>
                      <m:r>
                        <a:rPr lang="en-US" sz="2800" b="0" i="1" dirty="0" smtClean="0">
                          <a:latin typeface="Cambria Math"/>
                        </a:rPr>
                        <m:t>𝑝𝑒𝑠𝑜𝑠</m:t>
                      </m:r>
                    </m:oMath>
                  </m:oMathPara>
                </a14:m>
                <a:endParaRPr lang="en-ZW" sz="2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63" y="2598576"/>
                <a:ext cx="2414187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400050" y="3581400"/>
            <a:ext cx="60769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i="0" u="none" strike="noStrike" baseline="0" dirty="0" smtClean="0">
                <a:latin typeface="Comic Sans MS"/>
              </a:rPr>
              <a:t>When you return from Mexico you have 425 pesos left.  How much can you get in dollars?  Assume that you use other money to pay the exchange fee.</a:t>
            </a:r>
            <a:endParaRPr lang="en-ZW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58263" y="5334000"/>
                <a:ext cx="3432606" cy="922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W" sz="2400" i="1" dirty="0" smtClean="0">
                          <a:latin typeface="Cambria Math"/>
                        </a:rPr>
                        <m:t>4</m:t>
                      </m:r>
                      <m:r>
                        <a:rPr lang="en-US" sz="2400" b="0" i="1" dirty="0" smtClean="0">
                          <a:latin typeface="Cambria Math"/>
                        </a:rPr>
                        <m:t>25 </m:t>
                      </m:r>
                      <m:r>
                        <a:rPr lang="en-US" sz="2400" b="0" i="1" dirty="0" smtClean="0">
                          <a:latin typeface="Cambria Math"/>
                        </a:rPr>
                        <m:t>𝑝𝑒𝑠𝑜𝑠</m:t>
                      </m:r>
                      <m:d>
                        <m:dPr>
                          <m:ctrlPr>
                            <a:rPr lang="en-ZW" sz="24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ZW" sz="24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1 </m:t>
                              </m:r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𝑑𝑜𝑙𝑙𝑎𝑟</m:t>
                              </m:r>
                            </m:num>
                            <m:den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12.3 </m:t>
                              </m:r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𝑝𝑒𝑠𝑜𝑠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ZW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63" y="5334000"/>
                <a:ext cx="3432606" cy="92217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1687762" y="5619258"/>
            <a:ext cx="2067834" cy="665414"/>
            <a:chOff x="1447800" y="1930046"/>
            <a:chExt cx="2067834" cy="665414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447800" y="1930046"/>
              <a:ext cx="543834" cy="4148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971800" y="2180576"/>
              <a:ext cx="543834" cy="4148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010663" y="6553200"/>
                <a:ext cx="168385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=$34.55</m:t>
                      </m:r>
                    </m:oMath>
                  </m:oMathPara>
                </a14:m>
                <a:endParaRPr lang="en-ZW" sz="28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663" y="6553200"/>
                <a:ext cx="1683859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350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SUBSETS OF REAL NUMBERS</a:t>
            </a:r>
            <a:b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</a:br>
            <a:endParaRPr lang="en-ZW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8291" y="1524000"/>
            <a:ext cx="5524500" cy="6477000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ZW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©"/>
              <a:tabLst/>
            </a:pPr>
            <a:r>
              <a:rPr kumimoji="0" lang="en-ZW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Whole Numbers: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0, 1, 2, 3 . . .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ZW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©"/>
            </a:pPr>
            <a:r>
              <a:rPr kumimoji="0" lang="en-ZW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Integers: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. . ., -3, -2, -1, 0, 1, 2, 3 . . 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kumimoji="0" lang="en-ZW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©"/>
              <a:tabLst/>
            </a:pPr>
            <a:r>
              <a:rPr kumimoji="0" lang="en-ZW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Rational Numbers: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Numbers such as ¾, , , (or -4) that can be written as the ratio of two integers.  When written as decimals, rational numbers terminate or repeat.  For example, ¾ = 0.75 and = 0.333…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ZW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©"/>
              <a:tabLst/>
            </a:pPr>
            <a:r>
              <a:rPr kumimoji="0" lang="en-ZW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Irrational Numbers: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Real numbers that are not rational, such as  and </a:t>
            </a:r>
            <a:r>
              <a:rPr kumimoji="0" lang="en-Z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sym typeface="Symbol" pitchFamily="18" charset="2"/>
              </a:rPr>
              <a:t>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.  When written as decimals, irrational numbers neither terminate nor repeat.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ZW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Note: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The three dots in the lists of whole numbers and the integers above indicate that the lists continue without end.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0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1524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Graphing Real Numbers on a real number line.</a:t>
            </a: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276696" y="4741718"/>
            <a:ext cx="4792943" cy="744682"/>
            <a:chOff x="6660" y="8100"/>
            <a:chExt cx="5488" cy="108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7" name="Line 16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8" name="Line 1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9" name="Line 14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0" name="Line 13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1" name="Line 12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6" name="Line 7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7" name="Line 6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8" name="Line 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9" name="Line 4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</p:grpSp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6748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   -5  -4 -3  -2  -1   0   1    2   3   4   5   6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7"/>
          <p:cNvGrpSpPr>
            <a:grpSpLocks/>
          </p:cNvGrpSpPr>
          <p:nvPr/>
        </p:nvGrpSpPr>
        <p:grpSpPr bwMode="auto">
          <a:xfrm>
            <a:off x="1238250" y="2576078"/>
            <a:ext cx="4229100" cy="1408184"/>
            <a:chOff x="6660" y="8100"/>
            <a:chExt cx="5400" cy="1131"/>
          </a:xfrm>
        </p:grpSpPr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6660" y="8100"/>
              <a:ext cx="5400" cy="1080"/>
              <a:chOff x="6660" y="8100"/>
              <a:chExt cx="5400" cy="1080"/>
            </a:xfrm>
          </p:grpSpPr>
          <p:grpSp>
            <p:nvGrpSpPr>
              <p:cNvPr id="24" name="Group 22"/>
              <p:cNvGrpSpPr>
                <a:grpSpLocks/>
              </p:cNvGrpSpPr>
              <p:nvPr/>
            </p:nvGrpSpPr>
            <p:grpSpPr bwMode="auto">
              <a:xfrm>
                <a:off x="6660" y="8100"/>
                <a:ext cx="5040" cy="360"/>
                <a:chOff x="6660" y="8280"/>
                <a:chExt cx="5040" cy="360"/>
              </a:xfrm>
            </p:grpSpPr>
            <p:sp>
              <p:nvSpPr>
                <p:cNvPr id="26" name="Line 35"/>
                <p:cNvSpPr>
                  <a:spLocks noChangeShapeType="1"/>
                </p:cNvSpPr>
                <p:nvPr/>
              </p:nvSpPr>
              <p:spPr bwMode="auto">
                <a:xfrm>
                  <a:off x="6660" y="8460"/>
                  <a:ext cx="5040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27" name="Line 34"/>
                <p:cNvSpPr>
                  <a:spLocks noChangeShapeType="1"/>
                </p:cNvSpPr>
                <p:nvPr/>
              </p:nvSpPr>
              <p:spPr bwMode="auto">
                <a:xfrm>
                  <a:off x="90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28" name="Line 33"/>
                <p:cNvSpPr>
                  <a:spLocks noChangeShapeType="1"/>
                </p:cNvSpPr>
                <p:nvPr/>
              </p:nvSpPr>
              <p:spPr bwMode="auto">
                <a:xfrm>
                  <a:off x="93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29" name="Line 32"/>
                <p:cNvSpPr>
                  <a:spLocks noChangeShapeType="1"/>
                </p:cNvSpPr>
                <p:nvPr/>
              </p:nvSpPr>
              <p:spPr bwMode="auto">
                <a:xfrm>
                  <a:off x="972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0" name="Line 31"/>
                <p:cNvSpPr>
                  <a:spLocks noChangeShapeType="1"/>
                </p:cNvSpPr>
                <p:nvPr/>
              </p:nvSpPr>
              <p:spPr bwMode="auto">
                <a:xfrm>
                  <a:off x="1008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1" name="Line 30"/>
                <p:cNvSpPr>
                  <a:spLocks noChangeShapeType="1"/>
                </p:cNvSpPr>
                <p:nvPr/>
              </p:nvSpPr>
              <p:spPr bwMode="auto">
                <a:xfrm>
                  <a:off x="1044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2" name="Line 29"/>
                <p:cNvSpPr>
                  <a:spLocks noChangeShapeType="1"/>
                </p:cNvSpPr>
                <p:nvPr/>
              </p:nvSpPr>
              <p:spPr bwMode="auto">
                <a:xfrm>
                  <a:off x="108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3" name="Line 28"/>
                <p:cNvSpPr>
                  <a:spLocks noChangeShapeType="1"/>
                </p:cNvSpPr>
                <p:nvPr/>
              </p:nvSpPr>
              <p:spPr bwMode="auto">
                <a:xfrm>
                  <a:off x="111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4" name="Line 27"/>
                <p:cNvSpPr>
                  <a:spLocks noChangeShapeType="1"/>
                </p:cNvSpPr>
                <p:nvPr/>
              </p:nvSpPr>
              <p:spPr bwMode="auto">
                <a:xfrm>
                  <a:off x="864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5" name="Line 26"/>
                <p:cNvSpPr>
                  <a:spLocks noChangeShapeType="1"/>
                </p:cNvSpPr>
                <p:nvPr/>
              </p:nvSpPr>
              <p:spPr bwMode="auto">
                <a:xfrm>
                  <a:off x="828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6" name="Line 25"/>
                <p:cNvSpPr>
                  <a:spLocks noChangeShapeType="1"/>
                </p:cNvSpPr>
                <p:nvPr/>
              </p:nvSpPr>
              <p:spPr bwMode="auto">
                <a:xfrm>
                  <a:off x="792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auto">
                <a:xfrm>
                  <a:off x="75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  <p:sp>
              <p:nvSpPr>
                <p:cNvPr id="38" name="Line 23"/>
                <p:cNvSpPr>
                  <a:spLocks noChangeShapeType="1"/>
                </p:cNvSpPr>
                <p:nvPr/>
              </p:nvSpPr>
              <p:spPr bwMode="auto">
                <a:xfrm>
                  <a:off x="72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ZW"/>
                </a:p>
              </p:txBody>
            </p:sp>
          </p:grpSp>
          <p:sp>
            <p:nvSpPr>
              <p:cNvPr id="25" name="Text Box 21"/>
              <p:cNvSpPr txBox="1">
                <a:spLocks noChangeArrowheads="1"/>
              </p:cNvSpPr>
              <p:nvPr/>
            </p:nvSpPr>
            <p:spPr bwMode="auto">
              <a:xfrm>
                <a:off x="6660" y="8460"/>
                <a:ext cx="540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  <a:ea typeface="Times New Roman" pitchFamily="18" charset="0"/>
                    <a:cs typeface="Arial" pitchFamily="34" charset="0"/>
                  </a:rPr>
                  <a:t>   -5  -4 -3  -2  -1   0   1    2   3   4   5   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7864" y="8820"/>
              <a:ext cx="1579" cy="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Origin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AutoShape 18"/>
            <p:cNvSpPr>
              <a:spLocks/>
            </p:cNvSpPr>
            <p:nvPr/>
          </p:nvSpPr>
          <p:spPr bwMode="auto">
            <a:xfrm rot="16200000">
              <a:off x="8480" y="8545"/>
              <a:ext cx="180" cy="360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W"/>
            </a:p>
          </p:txBody>
        </p:sp>
      </p:grp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1426707" y="1893111"/>
            <a:ext cx="27719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EXAMPLE GRAPH</a:t>
            </a:r>
            <a:endParaRPr kumimoji="0" lang="en-ZW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							</a:t>
            </a:r>
            <a:endParaRPr kumimoji="0" lang="en-ZW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Z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104437"/>
              </p:ext>
            </p:extLst>
          </p:nvPr>
        </p:nvGraphicFramePr>
        <p:xfrm>
          <a:off x="4198620" y="3867365"/>
          <a:ext cx="526710" cy="696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Equation" r:id="rId3" imgW="291973" imgH="393529" progId="Equation.3">
                  <p:embed/>
                </p:oleObj>
              </mc:Choice>
              <mc:Fallback>
                <p:oleObj name="Equation" r:id="rId3" imgW="291973" imgH="393529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8620" y="3867365"/>
                        <a:ext cx="526710" cy="6966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596172"/>
              </p:ext>
            </p:extLst>
          </p:nvPr>
        </p:nvGraphicFramePr>
        <p:xfrm>
          <a:off x="5157820" y="3951785"/>
          <a:ext cx="520065" cy="49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Equation" r:id="rId5" imgW="241300" imgH="228600" progId="Equation.3">
                  <p:embed/>
                </p:oleObj>
              </mc:Choice>
              <mc:Fallback>
                <p:oleObj name="Equation" r:id="rId5" imgW="241300" imgH="2286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820" y="3951785"/>
                        <a:ext cx="520065" cy="4992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43"/>
          <p:cNvSpPr>
            <a:spLocks noChangeArrowheads="1"/>
          </p:cNvSpPr>
          <p:nvPr/>
        </p:nvSpPr>
        <p:spPr bwMode="auto">
          <a:xfrm>
            <a:off x="1238250" y="4031007"/>
            <a:ext cx="39809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1. Graph the real numbers         and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15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89746"/>
            <a:ext cx="487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u="none" strike="noStrike" baseline="0" dirty="0" smtClean="0">
                <a:latin typeface="Comic Sans MS"/>
              </a:rPr>
              <a:t>2. Graph the real numbers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399" y="4248835"/>
            <a:ext cx="49355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u="none" strike="noStrike" baseline="0" dirty="0" smtClean="0">
                <a:latin typeface="Comic Sans MS"/>
              </a:rPr>
              <a:t>3. Graph the real numbers</a:t>
            </a:r>
            <a:endParaRPr lang="en-ZW" sz="28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326632"/>
              </p:ext>
            </p:extLst>
          </p:nvPr>
        </p:nvGraphicFramePr>
        <p:xfrm>
          <a:off x="358265" y="1112966"/>
          <a:ext cx="2528887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Equation" r:id="rId3" imgW="1079280" imgH="393480" progId="Equation.3">
                  <p:embed/>
                </p:oleObj>
              </mc:Choice>
              <mc:Fallback>
                <p:oleObj name="Equation" r:id="rId3" imgW="107928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265" y="1112966"/>
                        <a:ext cx="2528887" cy="9064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grpSp>
        <p:nvGrpSpPr>
          <p:cNvPr id="12" name="Group 1"/>
          <p:cNvGrpSpPr>
            <a:grpSpLocks/>
          </p:cNvGrpSpPr>
          <p:nvPr/>
        </p:nvGrpSpPr>
        <p:grpSpPr bwMode="auto">
          <a:xfrm>
            <a:off x="686311" y="2305627"/>
            <a:ext cx="4792943" cy="744682"/>
            <a:chOff x="6660" y="8100"/>
            <a:chExt cx="5488" cy="1080"/>
          </a:xfrm>
        </p:grpSpPr>
        <p:grpSp>
          <p:nvGrpSpPr>
            <p:cNvPr id="13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15" name="Line 16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22" name="Line 9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23" name="Line 8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24" name="Line 7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26" name="Line 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27" name="Line 4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</p:grp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748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   -5  -4 -3  -2  -1   0   1    2   3   4   5   6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1"/>
          <p:cNvGrpSpPr>
            <a:grpSpLocks/>
          </p:cNvGrpSpPr>
          <p:nvPr/>
        </p:nvGrpSpPr>
        <p:grpSpPr bwMode="auto">
          <a:xfrm>
            <a:off x="686311" y="6477000"/>
            <a:ext cx="4792943" cy="744682"/>
            <a:chOff x="6660" y="8100"/>
            <a:chExt cx="5488" cy="1080"/>
          </a:xfrm>
        </p:grpSpPr>
        <p:grpSp>
          <p:nvGrpSpPr>
            <p:cNvPr id="29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31" name="Line 16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32" name="Line 1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33" name="Line 14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34" name="Line 13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35" name="Line 12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36" name="Line 11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38" name="Line 9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39" name="Line 8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40" name="Line 7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41" name="Line 6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42" name="Line 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  <p:sp>
            <p:nvSpPr>
              <p:cNvPr id="43" name="Line 4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W"/>
              </a:p>
            </p:txBody>
          </p:sp>
        </p:grp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6748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   -5  -4 -3  -2  -1   0   1    2   3   4   5   6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572549"/>
              </p:ext>
            </p:extLst>
          </p:nvPr>
        </p:nvGraphicFramePr>
        <p:xfrm>
          <a:off x="655457" y="4772055"/>
          <a:ext cx="3145330" cy="1037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Equation" r:id="rId5" imgW="901440" imgH="393480" progId="Equation.3">
                  <p:embed/>
                </p:oleObj>
              </mc:Choice>
              <mc:Fallback>
                <p:oleObj name="Equation" r:id="rId5" imgW="90144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457" y="4772055"/>
                        <a:ext cx="3145330" cy="10378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2593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157816"/>
          </a:xfrm>
        </p:spPr>
        <p:txBody>
          <a:bodyPr>
            <a:noAutofit/>
          </a:bodyPr>
          <a:lstStyle/>
          <a:p>
            <a:r>
              <a:rPr lang="en-US" b="1" i="0" u="none" strike="noStrike" baseline="0" dirty="0" smtClean="0">
                <a:latin typeface="Comic Sans MS"/>
              </a:rPr>
              <a:t>Ordering Real Numbers</a:t>
            </a:r>
            <a:r>
              <a:rPr lang="en-US" b="0" i="0" u="none" strike="noStrike" baseline="0" dirty="0" smtClean="0">
                <a:latin typeface="Comic Sans MS"/>
                <a:sym typeface="Symbol"/>
              </a:rPr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515100" cy="1828799"/>
          </a:xfrm>
        </p:spPr>
        <p:txBody>
          <a:bodyPr/>
          <a:lstStyle/>
          <a:p>
            <a:pPr marL="0" indent="0">
              <a:buNone/>
            </a:pPr>
            <a:r>
              <a:rPr lang="en-US" b="0" i="0" u="none" strike="noStrike" baseline="0" dirty="0" smtClean="0">
                <a:latin typeface="Comic Sans MS"/>
              </a:rPr>
              <a:t>Decide which number is greater and use the symbol </a:t>
            </a:r>
            <a:r>
              <a:rPr lang="en-US" b="0" i="0" u="none" strike="noStrike" baseline="0" dirty="0" smtClean="0">
                <a:latin typeface="Comic Sans MS"/>
                <a:sym typeface="Symbol"/>
              </a:rPr>
              <a:t> or  to show the relationship</a:t>
            </a:r>
            <a:endParaRPr lang="en-ZW" dirty="0"/>
          </a:p>
        </p:txBody>
      </p:sp>
      <p:sp>
        <p:nvSpPr>
          <p:cNvPr id="4" name="Rectangle 3"/>
          <p:cNvSpPr/>
          <p:nvPr/>
        </p:nvSpPr>
        <p:spPr>
          <a:xfrm>
            <a:off x="1676400" y="4387335"/>
            <a:ext cx="2971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3600" dirty="0" smtClean="0"/>
              <a:t>      -</a:t>
            </a:r>
            <a:r>
              <a:rPr lang="en-US" sz="3600" dirty="0"/>
              <a:t>2 </a:t>
            </a:r>
            <a:r>
              <a:rPr lang="en-US" sz="3600" dirty="0" smtClean="0"/>
              <a:t>   </a:t>
            </a:r>
            <a:r>
              <a:rPr lang="en-US" sz="3600" dirty="0"/>
              <a:t>-</a:t>
            </a:r>
            <a:r>
              <a:rPr lang="en-US" sz="3600" dirty="0" smtClean="0"/>
              <a:t>3</a:t>
            </a:r>
          </a:p>
          <a:p>
            <a:pPr marL="457200" indent="-457200">
              <a:buAutoNum type="arabicPeriod"/>
            </a:pPr>
            <a:r>
              <a:rPr lang="en-US" sz="3600" dirty="0" smtClean="0"/>
              <a:t>      -</a:t>
            </a:r>
            <a:r>
              <a:rPr lang="en-US" sz="3600" dirty="0"/>
              <a:t>1 </a:t>
            </a:r>
            <a:r>
              <a:rPr lang="en-US" sz="3600" dirty="0" smtClean="0"/>
              <a:t>   </a:t>
            </a:r>
            <a:r>
              <a:rPr lang="en-US" sz="3600" dirty="0"/>
              <a:t>-</a:t>
            </a:r>
            <a:r>
              <a:rPr lang="en-US" sz="3600" dirty="0" smtClean="0"/>
              <a:t>3</a:t>
            </a:r>
          </a:p>
          <a:p>
            <a:pPr marL="457200" indent="-457200">
              <a:buAutoNum type="arabicPeriod"/>
            </a:pPr>
            <a:r>
              <a:rPr lang="en-US" sz="3600" dirty="0" smtClean="0"/>
              <a:t>     -10    – </a:t>
            </a:r>
            <a:r>
              <a:rPr lang="en-US" sz="3600" dirty="0"/>
              <a:t>7</a:t>
            </a:r>
            <a:endParaRPr lang="en-ZW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162300" y="4378370"/>
            <a:ext cx="43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&gt;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62300" y="4935054"/>
            <a:ext cx="43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&gt;</a:t>
            </a:r>
            <a:endParaRPr lang="en-ZW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74091" y="5459471"/>
            <a:ext cx="43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&lt;</a:t>
            </a:r>
            <a:endParaRPr lang="en-ZW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0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6172200" cy="1524000"/>
          </a:xfrm>
        </p:spPr>
        <p:txBody>
          <a:bodyPr>
            <a:normAutofit/>
          </a:bodyPr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Write the numbers in increasing order.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2667000"/>
            <a:ext cx="6096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3200" b="0" i="0" u="none" strike="noStrike" baseline="0" dirty="0" smtClean="0">
                <a:latin typeface="Comic Sans MS"/>
              </a:rPr>
              <a:t>  -135, -93, -162, -92, -100</a:t>
            </a:r>
            <a:endParaRPr lang="en-US" sz="3200" dirty="0">
              <a:latin typeface="Comic Sans MS"/>
            </a:endParaRPr>
          </a:p>
          <a:p>
            <a:pPr marL="514350" indent="-514350">
              <a:buAutoNum type="arabicPeriod"/>
            </a:pPr>
            <a:endParaRPr lang="en-US" sz="3200" b="0" i="0" u="none" strike="noStrike" baseline="0" dirty="0" smtClean="0">
              <a:latin typeface="Comic Sans M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765144"/>
              </p:ext>
            </p:extLst>
          </p:nvPr>
        </p:nvGraphicFramePr>
        <p:xfrm>
          <a:off x="3962400" y="5600528"/>
          <a:ext cx="86868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3" imgW="241300" imgH="228600" progId="Equation.3">
                  <p:embed/>
                </p:oleObj>
              </mc:Choice>
              <mc:Fallback>
                <p:oleObj name="Equation" r:id="rId3" imgW="2413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5600528"/>
                        <a:ext cx="86868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430811" y="3405663"/>
            <a:ext cx="50449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omic Sans MS" pitchFamily="66" charset="0"/>
              </a:rPr>
              <a:t>-162, -135, -100, -93, -92</a:t>
            </a:r>
            <a:endParaRPr lang="en-ZW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4775" y="5694657"/>
            <a:ext cx="54072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b="0" i="0" u="none" strike="noStrike" baseline="0" dirty="0" smtClean="0">
                <a:latin typeface="Comic Sans MS"/>
              </a:rPr>
              <a:t>   0.5, -0.3, 1.2,     , 0.75 </a:t>
            </a:r>
            <a:endParaRPr lang="en-ZW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394952" y="6516395"/>
            <a:ext cx="4577072" cy="621580"/>
            <a:chOff x="1394952" y="6516395"/>
            <a:chExt cx="4577072" cy="621580"/>
          </a:xfrm>
        </p:grpSpPr>
        <p:sp>
          <p:nvSpPr>
            <p:cNvPr id="9" name="Rectangle 8"/>
            <p:cNvSpPr/>
            <p:nvPr/>
          </p:nvSpPr>
          <p:spPr>
            <a:xfrm>
              <a:off x="1394952" y="6553200"/>
              <a:ext cx="390042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Comic Sans MS" pitchFamily="66" charset="0"/>
                </a:rPr>
                <a:t>-0.3, 0.5, 0.75, 1.2,</a:t>
              </a:r>
              <a:endParaRPr lang="en-ZW" sz="32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691864" y="6516395"/>
                  <a:ext cx="1280160" cy="621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ZW" sz="320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√</m:t>
                        </m:r>
                        <m:r>
                          <m:rPr>
                            <m:nor/>
                          </m:rPr>
                          <a:rPr lang="en-US" sz="3200" b="0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7</m:t>
                        </m:r>
                      </m:oMath>
                    </m:oMathPara>
                  </a14:m>
                  <a:endParaRPr lang="en-ZW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1864" y="6516395"/>
                  <a:ext cx="1280160" cy="62158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ZW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143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2072216"/>
          </a:xfrm>
        </p:spPr>
        <p:txBody>
          <a:bodyPr>
            <a:normAutofit fontScale="90000"/>
          </a:bodyPr>
          <a:lstStyle/>
          <a:p>
            <a:pPr lvl="0"/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PROPERTIES OF ADDITION AND MULTIPLICATION</a:t>
            </a:r>
            <a:b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</a:b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2209800"/>
            <a:ext cx="6858000" cy="6248400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Let a, b, and c be real numbers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Property</a:t>
            </a:r>
            <a:r>
              <a:rPr lang="en-ZW" b="1" dirty="0">
                <a:latin typeface="Comic Sans MS" pitchFamily="66" charset="0"/>
                <a:cs typeface="Arial" pitchFamily="34" charset="0"/>
              </a:rPr>
              <a:t>	</a:t>
            </a: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Addition	</a:t>
            </a:r>
            <a:r>
              <a:rPr lang="en-ZW" b="1" dirty="0">
                <a:latin typeface="Comic Sans MS" pitchFamily="66" charset="0"/>
                <a:cs typeface="Arial" pitchFamily="34" charset="0"/>
              </a:rPr>
              <a:t>	</a:t>
            </a:r>
            <a:r>
              <a:rPr lang="en-ZW" b="1" dirty="0" smtClean="0">
                <a:latin typeface="Comic Sans MS" pitchFamily="66" charset="0"/>
                <a:cs typeface="Arial" pitchFamily="34" charset="0"/>
              </a:rPr>
              <a:t>	</a:t>
            </a: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Multiplication</a:t>
            </a:r>
            <a:endParaRPr kumimoji="0" lang="en-ZW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cs typeface="Arial" pitchFamily="34" charset="0"/>
              </a:rPr>
              <a:t>CLOSURE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cs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ZW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lang="en-ZW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cs typeface="Arial" pitchFamily="34" charset="0"/>
              </a:rPr>
              <a:t>a + b is a real numbe</a:t>
            </a:r>
            <a:r>
              <a:rPr lang="en-ZW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r      </a:t>
            </a:r>
            <a:r>
              <a:rPr kumimoji="0" lang="en-ZW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cs typeface="Arial" pitchFamily="34" charset="0"/>
              </a:rPr>
              <a:t>ab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cs typeface="Arial" pitchFamily="34" charset="0"/>
              </a:rPr>
              <a:t> is a real number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cs typeface="Arial" pitchFamily="34" charset="0"/>
              </a:rPr>
              <a:t>COMMUTATIVE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ZW" b="1" dirty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cs typeface="Arial" pitchFamily="34" charset="0"/>
              </a:rPr>
              <a:t>	a + b = b + a		</a:t>
            </a:r>
            <a:r>
              <a:rPr kumimoji="0" lang="en-ZW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cs typeface="Arial" pitchFamily="34" charset="0"/>
              </a:rPr>
              <a:t>ab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cs typeface="Arial" pitchFamily="34" charset="0"/>
              </a:rPr>
              <a:t> = </a:t>
            </a:r>
            <a:r>
              <a:rPr kumimoji="0" lang="en-ZW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cs typeface="Arial" pitchFamily="34" charset="0"/>
              </a:rPr>
              <a:t>ba</a:t>
            </a:r>
            <a:endParaRPr kumimoji="0" lang="en-ZW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cs typeface="Arial" pitchFamily="34" charset="0"/>
              </a:rPr>
              <a:t>ASSOCIATIVE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cs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ZW" dirty="0">
                <a:solidFill>
                  <a:srgbClr val="00B050"/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lang="en-ZW" dirty="0" smtClean="0">
                <a:solidFill>
                  <a:srgbClr val="00B050"/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cs typeface="Arial" pitchFamily="34" charset="0"/>
              </a:rPr>
              <a:t>(a + b) + c = a + (b + c)	(</a:t>
            </a:r>
            <a:r>
              <a:rPr kumimoji="0" lang="en-ZW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cs typeface="Arial" pitchFamily="34" charset="0"/>
              </a:rPr>
              <a:t>ab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cs typeface="Arial" pitchFamily="34" charset="0"/>
              </a:rPr>
              <a:t>)c = a(</a:t>
            </a:r>
            <a:r>
              <a:rPr kumimoji="0" lang="en-ZW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cs typeface="Arial" pitchFamily="34" charset="0"/>
              </a:rPr>
              <a:t>bc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cs typeface="Arial" pitchFamily="34" charset="0"/>
              </a:rPr>
              <a:t>)</a:t>
            </a:r>
            <a:endParaRPr kumimoji="0" lang="en-ZW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cs typeface="Arial" pitchFamily="34" charset="0"/>
              </a:rPr>
              <a:t>IDENTITY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cs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lang="en-ZW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cs typeface="Arial" pitchFamily="34" charset="0"/>
              </a:rPr>
              <a:t>a + 0 = a, 0 + a = a	a 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cs typeface="Arial" pitchFamily="34" charset="0"/>
                <a:sym typeface="Symbol" pitchFamily="18" charset="2"/>
              </a:rPr>
              <a:t>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cs typeface="Arial" pitchFamily="34" charset="0"/>
              </a:rPr>
              <a:t> 1 = a, 1 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cs typeface="Arial" pitchFamily="34" charset="0"/>
                <a:sym typeface="Symbol" pitchFamily="18" charset="2"/>
              </a:rPr>
              <a:t>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cs typeface="Arial" pitchFamily="34" charset="0"/>
              </a:rPr>
              <a:t> a = 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cs typeface="Arial" pitchFamily="34" charset="0"/>
              </a:rPr>
              <a:t>INVERSE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cs typeface="Arial" pitchFamily="34" charset="0"/>
              </a:rPr>
              <a:t>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ZW" dirty="0">
                <a:solidFill>
                  <a:srgbClr val="7030A0"/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lang="en-ZW" dirty="0" smtClean="0">
                <a:solidFill>
                  <a:srgbClr val="7030A0"/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cs typeface="Arial" pitchFamily="34" charset="0"/>
              </a:rPr>
              <a:t>a + (-a) = 0		a 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cs typeface="Arial" pitchFamily="34" charset="0"/>
                <a:sym typeface="Symbol" pitchFamily="18" charset="2"/>
              </a:rPr>
              <a:t>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cs typeface="Arial" pitchFamily="34" charset="0"/>
              </a:rPr>
              <a:t>  = 1, a 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cs typeface="Arial" pitchFamily="34" charset="0"/>
                <a:sym typeface="Symbol" pitchFamily="18" charset="2"/>
              </a:rPr>
              <a:t>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cs typeface="Arial" pitchFamily="34" charset="0"/>
              </a:rPr>
              <a:t> 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The following property involves both addition and multiplication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DISTRIBUTIVE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   a(b + c) = </a:t>
            </a:r>
            <a:r>
              <a:rPr kumimoji="0" lang="en-ZW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ab</a:t>
            </a:r>
            <a:r>
              <a:rPr kumimoji="0" lang="en-ZW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+ ac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ZW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84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Identifying Properties of Real Numbers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1905000"/>
            <a:ext cx="6172200" cy="3886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AutoNum type="arabicPeriod"/>
            </a:pPr>
            <a:r>
              <a:rPr lang="en-US" sz="3200" dirty="0" smtClean="0">
                <a:latin typeface="Comic Sans MS"/>
              </a:rPr>
              <a:t>(3 + 9) + 8 = 3 + (9 + 8)</a:t>
            </a:r>
            <a:endParaRPr lang="en-US" sz="3200" dirty="0">
              <a:latin typeface="Comic Sans MS"/>
            </a:endParaRPr>
          </a:p>
          <a:p>
            <a:pPr lvl="1"/>
            <a:r>
              <a:rPr lang="en-US" sz="3300" b="1" dirty="0" smtClean="0">
                <a:solidFill>
                  <a:schemeClr val="accent6">
                    <a:lumMod val="50000"/>
                  </a:schemeClr>
                </a:solidFill>
              </a:rPr>
              <a:t>	ASSOCIATIVE</a:t>
            </a:r>
            <a:endParaRPr lang="en-US" sz="3300" dirty="0" smtClean="0">
              <a:solidFill>
                <a:schemeClr val="accent6">
                  <a:lumMod val="50000"/>
                </a:schemeClr>
              </a:solidFill>
              <a:latin typeface="Comic Sans MS"/>
            </a:endParaRPr>
          </a:p>
          <a:p>
            <a:pPr marL="742950" indent="-742950" algn="l">
              <a:buAutoNum type="arabicPeriod"/>
            </a:pPr>
            <a:r>
              <a:rPr lang="en-US" sz="3200" dirty="0" smtClean="0">
                <a:latin typeface="Comic Sans MS"/>
                <a:sym typeface="Symbol"/>
              </a:rPr>
              <a:t>	</a:t>
            </a:r>
            <a:r>
              <a:rPr lang="en-US" sz="3200" dirty="0" smtClean="0">
                <a:latin typeface="Comic Sans MS"/>
              </a:rPr>
              <a:t>14 </a:t>
            </a:r>
            <a:r>
              <a:rPr lang="en-US" sz="3200" dirty="0" smtClean="0">
                <a:latin typeface="Comic Sans MS"/>
                <a:sym typeface="Symbol"/>
              </a:rPr>
              <a:t> 1 = 14</a:t>
            </a:r>
          </a:p>
          <a:p>
            <a:pPr lvl="1"/>
            <a:r>
              <a:rPr lang="en-US" sz="3300" b="1" dirty="0" smtClean="0">
                <a:solidFill>
                  <a:schemeClr val="accent6">
                    <a:lumMod val="50000"/>
                  </a:schemeClr>
                </a:solidFill>
              </a:rPr>
              <a:t>	IDENTITY</a:t>
            </a:r>
            <a:endParaRPr lang="en-US" sz="3200" dirty="0" smtClean="0">
              <a:latin typeface="Comic Sans MS"/>
              <a:sym typeface="Symbol"/>
            </a:endParaRPr>
          </a:p>
          <a:p>
            <a:pPr marL="742950" indent="-742950" algn="l">
              <a:buAutoNum type="arabicPeriod"/>
            </a:pPr>
            <a:r>
              <a:rPr lang="en-US" sz="3200" dirty="0" smtClean="0">
                <a:latin typeface="Comic Sans MS"/>
                <a:sym typeface="Symbol"/>
              </a:rPr>
              <a:t> 7 + 4 = 4 + 7</a:t>
            </a:r>
          </a:p>
          <a:p>
            <a:pPr marL="0" lvl="1">
              <a:spcBef>
                <a:spcPct val="0"/>
              </a:spcBef>
            </a:pPr>
            <a:r>
              <a:rPr lang="en-US" sz="3300" b="1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sz="3300" b="1" dirty="0" smtClean="0">
                <a:solidFill>
                  <a:schemeClr val="accent6">
                    <a:lumMod val="50000"/>
                  </a:schemeClr>
                </a:solidFill>
              </a:rPr>
              <a:t>COMMUTATIVE</a:t>
            </a:r>
            <a:endParaRPr lang="en-US" sz="3300" dirty="0" smtClean="0">
              <a:solidFill>
                <a:schemeClr val="accent6">
                  <a:lumMod val="50000"/>
                </a:schemeClr>
              </a:solidFill>
              <a:latin typeface="Comic Sans MS"/>
            </a:endParaRPr>
          </a:p>
          <a:p>
            <a:pPr algn="l"/>
            <a:endParaRPr lang="en-US" sz="3200" dirty="0">
              <a:latin typeface="Comic Sans MS"/>
              <a:sym typeface="Symbol"/>
            </a:endParaRPr>
          </a:p>
          <a:p>
            <a:pPr marL="742950" indent="-742950" algn="l">
              <a:buAutoNum type="arabicPeriod"/>
            </a:pPr>
            <a:endParaRPr lang="en-US" sz="3200" dirty="0">
              <a:latin typeface="Comic Sans M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52471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VOCABULARY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08308" y="2327305"/>
            <a:ext cx="5832046" cy="1200329"/>
            <a:chOff x="408308" y="2489537"/>
            <a:chExt cx="5832046" cy="1200329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28435197"/>
                </p:ext>
              </p:extLst>
            </p:nvPr>
          </p:nvGraphicFramePr>
          <p:xfrm>
            <a:off x="4724400" y="2941171"/>
            <a:ext cx="309319" cy="640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0" name="Equation" r:id="rId3" imgW="152334" imgH="393529" progId="Equation.3">
                    <p:embed/>
                  </p:oleObj>
                </mc:Choice>
                <mc:Fallback>
                  <p:oleObj name="Equation" r:id="rId3" imgW="152334" imgH="393529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4400" y="2941171"/>
                          <a:ext cx="309319" cy="64022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08308" y="2489537"/>
              <a:ext cx="5832046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457200" algn="l"/>
                </a:tabLst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The reciprocal (multiplicative inverse) </a:t>
              </a: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of an nonzero number a is </a:t>
              </a: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57200" y="3505200"/>
            <a:ext cx="59041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Subtraction (difference) is defined as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adding the opposite.  a – b = a + (-b)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81131" y="4495800"/>
            <a:ext cx="5486400" cy="1712689"/>
            <a:chOff x="581131" y="4495800"/>
            <a:chExt cx="5486400" cy="1712689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6330859"/>
                </p:ext>
              </p:extLst>
            </p:nvPr>
          </p:nvGraphicFramePr>
          <p:xfrm>
            <a:off x="3754694" y="5238750"/>
            <a:ext cx="381000" cy="952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1" name="Equation" r:id="rId5" imgW="152334" imgH="380835" progId="Equation.3">
                    <p:embed/>
                  </p:oleObj>
                </mc:Choice>
                <mc:Fallback>
                  <p:oleObj name="Equation" r:id="rId5" imgW="152334" imgH="380835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4694" y="5238750"/>
                          <a:ext cx="381000" cy="9525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2298938"/>
                </p:ext>
              </p:extLst>
            </p:nvPr>
          </p:nvGraphicFramePr>
          <p:xfrm>
            <a:off x="4762500" y="5232176"/>
            <a:ext cx="381000" cy="976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2" name="Equation" r:id="rId7" imgW="152334" imgH="393529" progId="Equation.3">
                    <p:embed/>
                  </p:oleObj>
                </mc:Choice>
                <mc:Fallback>
                  <p:oleObj name="Equation" r:id="rId7" imgW="152334" imgH="393529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2500" y="5232176"/>
                          <a:ext cx="381000" cy="97631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3945194" y="5484168"/>
              <a:ext cx="100780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  =a 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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1131" y="4495800"/>
              <a:ext cx="54864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•"/>
                <a:tabLst>
                  <a:tab pos="457200" algn="l"/>
                </a:tabLst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Division (quotient) is defined as </a:t>
              </a:r>
            </a:p>
            <a:p>
              <a:pPr lvl="1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multiplying by the reciprocal.  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37535" y="1371600"/>
            <a:ext cx="56592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Opposite (additive inverse) 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of any number a is –a</a:t>
            </a:r>
          </a:p>
        </p:txBody>
      </p:sp>
    </p:spTree>
    <p:extLst>
      <p:ext uri="{BB962C8B-B14F-4D97-AF65-F5344CB8AC3E}">
        <p14:creationId xmlns:p14="http://schemas.microsoft.com/office/powerpoint/2010/main" val="377066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669</Words>
  <Application>Microsoft Office PowerPoint</Application>
  <PresentationFormat>On-screen Show (4:3)</PresentationFormat>
  <Paragraphs>102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PowerPoint Presentation</vt:lpstr>
      <vt:lpstr>SUBSETS OF REAL NUMBERS </vt:lpstr>
      <vt:lpstr>Graphing Real Numbers on a real number line.</vt:lpstr>
      <vt:lpstr>PowerPoint Presentation</vt:lpstr>
      <vt:lpstr>Ordering Real Numbers.</vt:lpstr>
      <vt:lpstr>Write the numbers in increasing order.</vt:lpstr>
      <vt:lpstr>PROPERTIES OF ADDITION AND MULTIPLICATION </vt:lpstr>
      <vt:lpstr>Identifying Properties of Real Numbers</vt:lpstr>
      <vt:lpstr>VOCABULARY</vt:lpstr>
      <vt:lpstr>Examples</vt:lpstr>
      <vt:lpstr>Using Unit Analysis</vt:lpstr>
      <vt:lpstr>Operations with real Numbers in Real Life</vt:lpstr>
      <vt:lpstr>How much will you receive in pesos?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Real Numbers on a real number line.</dc:title>
  <dc:creator>Sheila</dc:creator>
  <cp:lastModifiedBy>Sheila</cp:lastModifiedBy>
  <cp:revision>21</cp:revision>
  <dcterms:created xsi:type="dcterms:W3CDTF">2011-08-21T14:45:50Z</dcterms:created>
  <dcterms:modified xsi:type="dcterms:W3CDTF">2012-08-12T05:11:09Z</dcterms:modified>
</cp:coreProperties>
</file>